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70" r:id="rId4"/>
    <p:sldId id="272" r:id="rId5"/>
    <p:sldId id="273" r:id="rId6"/>
    <p:sldId id="266" r:id="rId7"/>
    <p:sldId id="261" r:id="rId8"/>
    <p:sldId id="263" r:id="rId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17" userDrawn="1">
          <p15:clr>
            <a:srgbClr val="A4A3A4"/>
          </p15:clr>
        </p15:guide>
        <p15:guide id="4" pos="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7D5"/>
    <a:srgbClr val="00DAD7"/>
    <a:srgbClr val="D54998"/>
    <a:srgbClr val="3DA510"/>
    <a:srgbClr val="A6A6A6"/>
    <a:srgbClr val="F9E3F0"/>
    <a:srgbClr val="E5FFFE"/>
    <a:srgbClr val="B3FFFD"/>
    <a:srgbClr val="006A7B"/>
    <a:srgbClr val="F88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53980-246D-6EA8-E5DC-7DF93AA019D8}" v="34" dt="2025-11-04T06:55:05.417"/>
    <p1510:client id="{6561A61F-5F10-4980-A336-8F77EB7C1737}" v="191" dt="2025-11-03T18:22:57.772"/>
    <p1510:client id="{C520C8A5-00F1-4180-86D9-EB0FDA3B5C06}" v="4014" dt="2025-11-03T22:36:40.558"/>
    <p1510:client id="{FDCBCDEC-E9ED-02C8-E464-618048AD8814}" v="29" dt="2025-11-04T06:56:25.8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10" autoAdjust="0"/>
  </p:normalViewPr>
  <p:slideViewPr>
    <p:cSldViewPr snapToGrid="0">
      <p:cViewPr>
        <p:scale>
          <a:sx n="150" d="100"/>
          <a:sy n="150" d="100"/>
        </p:scale>
        <p:origin x="671" y="-331"/>
      </p:cViewPr>
      <p:guideLst>
        <p:guide orient="horz" pos="1620"/>
        <p:guide pos="2880"/>
        <p:guide pos="317"/>
        <p:guide pos="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Idea clave: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Las animaciones no son decoración; son </a:t>
            </a: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comunicación visual en el tiempo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.</a:t>
            </a:r>
            <a:endParaRPr lang="es-ES" b="0" dirty="0">
              <a:solidFill>
                <a:srgbClr val="D4D4D4"/>
              </a:solidFill>
              <a:effectLst/>
              <a:latin typeface="Dank Mono Regular" panose="00000509000000000000" pitchFamily="50" charset="0"/>
            </a:endParaRPr>
          </a:p>
          <a:p>
            <a:endParaRPr lang="es-ES" b="0" dirty="0">
              <a:solidFill>
                <a:srgbClr val="D4D4D4"/>
              </a:solidFill>
              <a:effectLst/>
              <a:latin typeface="Dank Mono Regular" panose="00000509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Ayudan al usuario a </a:t>
            </a: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comprender cambios de estado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(un menú que se despliega).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Aportan </a:t>
            </a:r>
            <a:r>
              <a:rPr lang="es-ES" b="1" i="0" dirty="0" err="1">
                <a:solidFill>
                  <a:srgbClr val="D4D4D4"/>
                </a:solidFill>
                <a:effectLst/>
                <a:latin typeface="-apple-system"/>
              </a:rPr>
              <a:t>feedback</a:t>
            </a: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 inmediato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(un botón que responde al clic).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Refuerzan </a:t>
            </a: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jerarquía y continuidad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(transiciones suaves entre pantallas).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Mejoran la </a:t>
            </a: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percepción de fluidez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→ incluso las apps más sencillas parecen más “vivas”.</a:t>
            </a:r>
          </a:p>
          <a:p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400730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BBE72-77CD-22DC-0213-9D218048C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F81354-FDF2-A96F-F58E-55A7BF073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61EE2B-FB51-8B1F-6183-9CA1B6879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Un modal que aparece con una leve aceleración inicial parece “natural”; uno que aparece instantáneamente, “robótico”.</a:t>
            </a:r>
          </a:p>
          <a:p>
            <a:pPr algn="l"/>
            <a:endParaRPr lang="es-ES" b="0" i="0" dirty="0">
              <a:solidFill>
                <a:srgbClr val="D4D4D4"/>
              </a:solidFill>
              <a:effectLst/>
              <a:latin typeface="-apple-system"/>
            </a:endParaRPr>
          </a:p>
          <a:p>
            <a:pPr algn="l"/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Basado en los principios de animación clásica adaptados a UI:</a:t>
            </a:r>
          </a:p>
          <a:p>
            <a:pPr algn="l"/>
            <a:endParaRPr lang="es-ES" b="0" i="0" dirty="0">
              <a:solidFill>
                <a:srgbClr val="D4D4D4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Propósito: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cada animación debe tener una razón funcional.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Continuidad: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las cosas no aparecen ni desaparecen bruscamente.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Proporción: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pequeños cambios → pequeñas animaciones.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Consistencia: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mismas respuestas ante mismas acciones.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Timing adecuado: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la velocidad define la </a:t>
            </a:r>
            <a:r>
              <a:rPr lang="es-ES" b="0" i="1" dirty="0">
                <a:solidFill>
                  <a:srgbClr val="D4D4D4"/>
                </a:solidFill>
                <a:effectLst/>
                <a:latin typeface="-apple-system"/>
              </a:rPr>
              <a:t>personalidad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de la interfaz.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604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7D0C-D879-1568-BE40-2068C5C9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7A854F-5783-E74E-B601-66AAAA8E0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33CDB77-A55C-A85D-25E4-17D67D4FF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1" dirty="0">
                <a:solidFill>
                  <a:srgbClr val="D4D4D4"/>
                </a:solidFill>
                <a:effectLst/>
                <a:latin typeface="-apple-system"/>
              </a:rPr>
              <a:t>Consejo teórico: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Asocia la aceleración con la física real: nada empieza ni se detiene instantáneamente.</a:t>
            </a:r>
          </a:p>
          <a:p>
            <a:endParaRPr lang="es-ES" b="0" i="0" dirty="0">
              <a:solidFill>
                <a:srgbClr val="D4D4D4"/>
              </a:solidFill>
              <a:effectLst/>
              <a:latin typeface="-apple-system"/>
            </a:endParaRPr>
          </a:p>
          <a:p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“El </a:t>
            </a:r>
            <a:r>
              <a:rPr lang="es-ES" b="0" i="1" dirty="0">
                <a:solidFill>
                  <a:srgbClr val="D4D4D4"/>
                </a:solidFill>
                <a:effectLst/>
                <a:latin typeface="-apple-system"/>
              </a:rPr>
              <a:t>timing</a:t>
            </a:r>
            <a:r>
              <a:rPr lang="es-ES" b="0" i="0" dirty="0">
                <a:solidFill>
                  <a:srgbClr val="D4D4D4"/>
                </a:solidFill>
                <a:effectLst/>
                <a:latin typeface="-apple-system"/>
              </a:rPr>
              <a:t> es lo que convierte una animación funcional en una animación con carácter.”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05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70A80-B9D2-29B8-79ED-94E91550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93FB334-1B3C-0BEA-68D4-5D0467E2B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B093B7-3811-949D-C9CE-EF98D0B04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dirty="0">
                <a:solidFill>
                  <a:srgbClr val="D4D4D4"/>
                </a:solidFill>
                <a:effectLst/>
                <a:latin typeface="-apple-system"/>
              </a:rPr>
              <a:t>Animar con intención, no por inercia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78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276361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615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495300" y="2847975"/>
            <a:ext cx="7772400" cy="933450"/>
          </a:xfrm>
          <a:prstGeom prst="rect">
            <a:avLst/>
          </a:prstGeom>
        </p:spPr>
        <p:txBody>
          <a:bodyPr/>
          <a:lstStyle>
            <a:lvl1pPr>
              <a:defRPr sz="7200" spc="-3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33400" y="3657600"/>
            <a:ext cx="8013700" cy="4953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1pPr>
            <a:lvl2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2pPr>
            <a:lvl3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3pPr>
            <a:lvl4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4pPr>
            <a:lvl5pPr>
              <a:spcBef>
                <a:spcPts val="600"/>
              </a:spcBef>
              <a:defRPr sz="2800">
                <a:solidFill>
                  <a:srgbClr val="808080"/>
                </a:solidFill>
                <a:latin typeface="Neo Sans Std Light"/>
                <a:ea typeface="Neo Sans Std Light"/>
                <a:cs typeface="Neo Sans Std Light"/>
                <a:sym typeface="Neo Sans Std Light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9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o del título"/>
          <p:cNvSpPr txBox="1">
            <a:spLocks noGrp="1"/>
          </p:cNvSpPr>
          <p:nvPr>
            <p:ph type="title"/>
          </p:nvPr>
        </p:nvSpPr>
        <p:spPr>
          <a:xfrm>
            <a:off x="6629400" y="205978"/>
            <a:ext cx="2057400" cy="4388646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102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>
              <a:defRPr sz="4000" b="1" cap="all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2000">
                <a:solidFill>
                  <a:srgbClr val="888888"/>
                </a:solidFill>
              </a:defRPr>
            </a:lvl1pPr>
            <a:lvl2pPr>
              <a:spcBef>
                <a:spcPts val="400"/>
              </a:spcBef>
              <a:defRPr sz="2000">
                <a:solidFill>
                  <a:srgbClr val="888888"/>
                </a:solidFill>
              </a:defRPr>
            </a:lvl2pPr>
            <a:lvl3pPr>
              <a:spcBef>
                <a:spcPts val="400"/>
              </a:spcBef>
              <a:defRPr sz="2000">
                <a:solidFill>
                  <a:srgbClr val="888888"/>
                </a:solidFill>
              </a:defRPr>
            </a:lvl3pPr>
            <a:lvl4pPr>
              <a:spcBef>
                <a:spcPts val="400"/>
              </a:spcBef>
              <a:defRPr sz="2000">
                <a:solidFill>
                  <a:srgbClr val="888888"/>
                </a:solidFill>
              </a:defRPr>
            </a:lvl4pPr>
            <a:lvl5pPr>
              <a:spcBef>
                <a:spcPts val="400"/>
              </a:spcBef>
              <a:defRPr sz="20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>
              <a:spcBef>
                <a:spcPts val="600"/>
              </a:spcBef>
              <a:defRPr sz="2800"/>
            </a:lvl2pPr>
            <a:lvl3pPr>
              <a:spcBef>
                <a:spcPts val="600"/>
              </a:spcBef>
              <a:defRPr sz="2800"/>
            </a:lvl3pPr>
            <a:lvl4pPr>
              <a:spcBef>
                <a:spcPts val="600"/>
              </a:spcBef>
              <a:defRPr sz="2800"/>
            </a:lvl4pPr>
            <a:lvl5pPr>
              <a:spcBef>
                <a:spcPts val="6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>
              <a:spcBef>
                <a:spcPts val="500"/>
              </a:spcBef>
              <a:defRPr sz="2400" b="1"/>
            </a:lvl1pPr>
            <a:lvl2pPr>
              <a:spcBef>
                <a:spcPts val="500"/>
              </a:spcBef>
              <a:defRPr sz="2400" b="1"/>
            </a:lvl2pPr>
            <a:lvl3pPr>
              <a:spcBef>
                <a:spcPts val="500"/>
              </a:spcBef>
              <a:defRPr sz="2400" b="1"/>
            </a:lvl3pPr>
            <a:lvl4pPr>
              <a:spcBef>
                <a:spcPts val="500"/>
              </a:spcBef>
              <a:defRPr sz="2400" b="1"/>
            </a:lvl4pPr>
            <a:lvl5pPr>
              <a:spcBef>
                <a:spcPts val="500"/>
              </a:spcBef>
              <a:defRPr sz="24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500"/>
              </a:spcBef>
              <a:defRPr sz="24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4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Texto del título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300"/>
              </a:spcBef>
              <a:defRPr sz="1400"/>
            </a:lvl4pPr>
            <a:lvl5pPr>
              <a:spcBef>
                <a:spcPts val="300"/>
              </a:spcBef>
              <a:defRPr sz="1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457200" y="106322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 Medium"/>
          <a:ea typeface="Neo Sans Std Medium"/>
          <a:cs typeface="Neo Sans Std Medium"/>
          <a:sym typeface="Neo Sans Std Medium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1pPr>
      <a:lvl2pPr marL="0" marR="0" indent="4572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2pPr>
      <a:lvl3pPr marL="0" marR="0" indent="914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3pPr>
      <a:lvl4pPr marL="0" marR="0" indent="13716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4pPr>
      <a:lvl5pPr marL="0" marR="0" indent="1828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Neo Sans Std"/>
          <a:ea typeface="Neo Sans Std"/>
          <a:cs typeface="Neo Sans Std"/>
          <a:sym typeface="Neo Sans Std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CSS_transitions" TargetMode="External"/><Relationship Id="rId3" Type="http://schemas.openxmlformats.org/officeDocument/2006/relationships/hyperlink" Target="https://cubic-bezier.com/" TargetMode="External"/><Relationship Id="rId7" Type="http://schemas.openxmlformats.org/officeDocument/2006/relationships/hyperlink" Target="https://developer.mozilla.org/en-US/docs/Web/CSS/CSS_anima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imista.net/" TargetMode="External"/><Relationship Id="rId5" Type="http://schemas.openxmlformats.org/officeDocument/2006/relationships/hyperlink" Target="https://easingwizard.com/" TargetMode="External"/><Relationship Id="rId10" Type="http://schemas.openxmlformats.org/officeDocument/2006/relationships/hyperlink" Target="https://m3.material.io/styles/motion/overview/how-it-works" TargetMode="External"/><Relationship Id="rId4" Type="http://schemas.openxmlformats.org/officeDocument/2006/relationships/hyperlink" Target="https://easings.net/" TargetMode="External"/><Relationship Id="rId9" Type="http://schemas.openxmlformats.org/officeDocument/2006/relationships/hyperlink" Target="https://developer.mozilla.org/en-US/docs/Web/CSS/CSS_transform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ángulo 3"/>
          <p:cNvSpPr/>
          <p:nvPr/>
        </p:nvSpPr>
        <p:spPr>
          <a:xfrm>
            <a:off x="0" y="3443907"/>
            <a:ext cx="9144000" cy="1699593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itle 1"/>
          <p:cNvSpPr txBox="1"/>
          <p:nvPr/>
        </p:nvSpPr>
        <p:spPr>
          <a:xfrm>
            <a:off x="572754" y="2270924"/>
            <a:ext cx="8320421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spAutoFit/>
          </a:bodyPr>
          <a:lstStyle>
            <a:lvl1pPr>
              <a:tabLst>
                <a:tab pos="88900" algn="l"/>
              </a:tabLst>
              <a:defRPr sz="72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/>
              <a:t>CSS </a:t>
            </a:r>
            <a:r>
              <a:rPr lang="es-ES" err="1"/>
              <a:t>Animations</a:t>
            </a:r>
          </a:p>
        </p:txBody>
      </p:sp>
      <p:sp>
        <p:nvSpPr>
          <p:cNvPr id="137" name="Title 1"/>
          <p:cNvSpPr txBox="1"/>
          <p:nvPr/>
        </p:nvSpPr>
        <p:spPr>
          <a:xfrm>
            <a:off x="607926" y="3442251"/>
            <a:ext cx="8285248" cy="7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3900" spc="-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Introducción</a:t>
            </a:r>
          </a:p>
        </p:txBody>
      </p:sp>
      <p:pic>
        <p:nvPicPr>
          <p:cNvPr id="138" name="Gráfico 9" descr="Gráfico 9"/>
          <p:cNvPicPr>
            <a:picLocks noChangeAspect="1"/>
          </p:cNvPicPr>
          <p:nvPr/>
        </p:nvPicPr>
        <p:blipFill>
          <a:blip r:embed="rId2"/>
          <a:srcRect l="50688" r="13872" b="52337"/>
          <a:stretch>
            <a:fillRect/>
          </a:stretch>
        </p:blipFill>
        <p:spPr>
          <a:xfrm rot="16200000">
            <a:off x="7494248" y="3493747"/>
            <a:ext cx="1701969" cy="1597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373235" cy="5626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 spc="-200" dirty="0" err="1"/>
              <a:t>Microinteracciones</a:t>
            </a:r>
            <a:r>
              <a:rPr lang="es-ES" sz="2800" spc="-200" dirty="0"/>
              <a:t>: comunicar con movimiento</a:t>
            </a:r>
            <a:endParaRPr lang="en-US" sz="2800" spc="-200" dirty="0"/>
          </a:p>
        </p:txBody>
      </p:sp>
      <p:sp>
        <p:nvSpPr>
          <p:cNvPr id="113" name="Rectángulo 17"/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BBBDCE7F-64E9-C16C-6DF2-DB3FC9406B4F}"/>
              </a:ext>
            </a:extLst>
          </p:cNvPr>
          <p:cNvSpPr txBox="1"/>
          <p:nvPr/>
        </p:nvSpPr>
        <p:spPr>
          <a:xfrm>
            <a:off x="4497090" y="918556"/>
            <a:ext cx="3103545" cy="1724511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buNone/>
            </a:pPr>
            <a:r>
              <a:rPr lang="es-ES" sz="1200" dirty="0">
                <a:latin typeface="Opensans"/>
                <a:ea typeface="Open Sans"/>
                <a:cs typeface="Open Sans"/>
              </a:rPr>
              <a:t>✅ Comunican cambios de estado.</a:t>
            </a:r>
            <a:endParaRPr lang="en-US" sz="1200" dirty="0">
              <a:latin typeface="Opensans"/>
            </a:endParaRPr>
          </a:p>
          <a:p>
            <a:pPr marL="0" indent="0">
              <a:buNone/>
            </a:pPr>
            <a:r>
              <a:rPr lang="es-ES" sz="1200" dirty="0">
                <a:latin typeface="Opensans"/>
                <a:ea typeface="Open Sans"/>
                <a:cs typeface="Open Sans"/>
              </a:rPr>
              <a:t>✅ Dan </a:t>
            </a:r>
            <a:r>
              <a:rPr lang="es-ES" sz="1200" dirty="0" err="1">
                <a:latin typeface="Opensans"/>
                <a:ea typeface="Open Sans"/>
                <a:cs typeface="Open Sans"/>
              </a:rPr>
              <a:t>feedback</a:t>
            </a:r>
            <a:r>
              <a:rPr lang="es-ES" sz="1200" dirty="0">
                <a:latin typeface="Opensans"/>
                <a:ea typeface="Open Sans"/>
                <a:cs typeface="Open Sans"/>
              </a:rPr>
              <a:t> inmediato.</a:t>
            </a:r>
            <a:endParaRPr lang="es-ES" sz="1200" dirty="0">
              <a:latin typeface="Opensans"/>
            </a:endParaRPr>
          </a:p>
          <a:p>
            <a:pPr marL="0" indent="0">
              <a:buNone/>
            </a:pPr>
            <a:r>
              <a:rPr lang="es-ES" sz="1200" dirty="0">
                <a:latin typeface="Opensans"/>
                <a:ea typeface="Open Sans"/>
                <a:cs typeface="Open Sans"/>
              </a:rPr>
              <a:t>✅ Refuerzan jerarquía y continuidad.</a:t>
            </a:r>
            <a:endParaRPr lang="es-ES" sz="1200" dirty="0">
              <a:latin typeface="Opensans"/>
            </a:endParaRPr>
          </a:p>
          <a:p>
            <a:pPr marL="0" indent="0">
              <a:buNone/>
            </a:pPr>
            <a:r>
              <a:rPr lang="es-ES" sz="1200" dirty="0">
                <a:latin typeface="Opensans"/>
                <a:ea typeface="Open Sans"/>
                <a:cs typeface="Open Sans"/>
              </a:rPr>
              <a:t>✅ Mejoran la fluidez percibida.</a:t>
            </a:r>
            <a:endParaRPr lang="es-ES" sz="1200" dirty="0">
              <a:latin typeface="Opensans"/>
            </a:endParaRPr>
          </a:p>
          <a:p>
            <a:pPr marL="0" indent="0">
              <a:buNone/>
            </a:pPr>
            <a:r>
              <a:rPr lang="es-ES" sz="1200" dirty="0">
                <a:latin typeface="Opensans"/>
                <a:ea typeface="Open Sans"/>
                <a:cs typeface="Open Sans"/>
              </a:rPr>
              <a:t>✅ Previenen errores y guían al usuario.</a:t>
            </a:r>
            <a:endParaRPr lang="es-ES" sz="1200" dirty="0">
              <a:latin typeface="Opensans"/>
            </a:endParaRPr>
          </a:p>
          <a:p>
            <a:pPr marL="0" indent="0">
              <a:buNone/>
            </a:pPr>
            <a:r>
              <a:rPr lang="es-ES" sz="1200" dirty="0">
                <a:latin typeface="Opensans"/>
                <a:ea typeface="Open Sans"/>
                <a:cs typeface="Open Sans"/>
              </a:rPr>
              <a:t>✅ Refuerzan marca y experiencia memorable.</a:t>
            </a:r>
            <a:endParaRPr lang="es-ES" sz="1200" dirty="0">
              <a:latin typeface="Opensans"/>
            </a:endParaRPr>
          </a:p>
        </p:txBody>
      </p:sp>
      <p:pic>
        <p:nvPicPr>
          <p:cNvPr id="2" name="Picture 1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80549F54-0E9E-8C49-42EF-7D08D539B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00" y="2845946"/>
            <a:ext cx="1728348" cy="1293901"/>
          </a:xfrm>
          <a:prstGeom prst="rect">
            <a:avLst/>
          </a:prstGeom>
        </p:spPr>
      </p:pic>
      <p:pic>
        <p:nvPicPr>
          <p:cNvPr id="8" name="Picture 7" descr="A black button with white text and arrow&#10;&#10;AI-generated content may be incorrect.">
            <a:extLst>
              <a:ext uri="{FF2B5EF4-FFF2-40B4-BE49-F238E27FC236}">
                <a16:creationId xmlns:a16="http://schemas.microsoft.com/office/drawing/2014/main" id="{806AF561-FBC3-AAFB-DD4F-A82E04059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163" y="2845946"/>
            <a:ext cx="1737636" cy="128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6FAC5-93E1-BC13-E8AC-1F08E7E7D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352" y="2845946"/>
            <a:ext cx="2169093" cy="1298623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3A94D01-2024-B83E-F3D7-25081C81B906}"/>
              </a:ext>
            </a:extLst>
          </p:cNvPr>
          <p:cNvSpPr txBox="1"/>
          <p:nvPr/>
        </p:nvSpPr>
        <p:spPr>
          <a:xfrm>
            <a:off x="1958845" y="920640"/>
            <a:ext cx="2235463" cy="1724511"/>
          </a:xfrm>
          <a:prstGeom prst="rect">
            <a:avLst/>
          </a:prstGeom>
          <a:noFill/>
          <a:ln w="12700">
            <a:noFill/>
          </a:ln>
        </p:spPr>
        <p:txBody>
          <a:bodyPr wrap="square" lIns="72000" tIns="45720" rIns="72000" bIns="45720" rtlCol="0" anchor="t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sans"/>
                <a:ea typeface="Open Sans"/>
                <a:cs typeface="Open Sans"/>
              </a:defRPr>
            </a:lvl1pPr>
          </a:lstStyle>
          <a:p>
            <a:pPr algn="r"/>
            <a:r>
              <a:rPr lang="es-ES" dirty="0"/>
              <a:t>No son decoración ❌</a:t>
            </a:r>
            <a:endParaRPr lang="en-US" dirty="0"/>
          </a:p>
          <a:p>
            <a:pPr algn="r"/>
            <a:r>
              <a:rPr lang="es-ES" dirty="0"/>
              <a:t>No son distracciones ❌</a:t>
            </a:r>
          </a:p>
          <a:p>
            <a:pPr algn="r"/>
            <a:r>
              <a:rPr lang="es-ES" dirty="0"/>
              <a:t>No son aleatorias ❌</a:t>
            </a:r>
          </a:p>
          <a:p>
            <a:pPr algn="r"/>
            <a:r>
              <a:rPr lang="es-ES" dirty="0"/>
              <a:t>No reemplazan la claridad ❌</a:t>
            </a:r>
          </a:p>
          <a:p>
            <a:pPr algn="r"/>
            <a:r>
              <a:rPr lang="es-ES" dirty="0"/>
              <a:t>No son lentas ni pesadas ❌</a:t>
            </a:r>
          </a:p>
          <a:p>
            <a:pPr algn="r"/>
            <a:r>
              <a:rPr lang="es-ES" dirty="0"/>
              <a:t>No son innecesarias ❌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474A02B-5206-2584-ED10-0531E65817A2}"/>
              </a:ext>
            </a:extLst>
          </p:cNvPr>
          <p:cNvGrpSpPr/>
          <p:nvPr/>
        </p:nvGrpSpPr>
        <p:grpSpPr>
          <a:xfrm>
            <a:off x="1353358" y="4445285"/>
            <a:ext cx="6386131" cy="307777"/>
            <a:chOff x="2205642" y="1847653"/>
            <a:chExt cx="6386131" cy="307777"/>
          </a:xfrm>
        </p:grpSpPr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A7629344-FF65-780B-15EE-8BA7A1A59787}"/>
                </a:ext>
              </a:extLst>
            </p:cNvPr>
            <p:cNvSpPr txBox="1"/>
            <p:nvPr/>
          </p:nvSpPr>
          <p:spPr>
            <a:xfrm>
              <a:off x="2206149" y="1847653"/>
              <a:ext cx="638562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“Si algo cambia en la interfaz, el usuario debe poder verlo, no adivinarlo.”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218FCFF-F503-3297-FE0A-63CECA619F4D}"/>
                </a:ext>
              </a:extLst>
            </p:cNvPr>
            <p:cNvSpPr/>
            <p:nvPr/>
          </p:nvSpPr>
          <p:spPr>
            <a:xfrm>
              <a:off x="2205642" y="1847653"/>
              <a:ext cx="112196" cy="307777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7650D-6001-50FF-734F-6B59BCA39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4D460908-C54F-5AEE-2B5A-2137746D2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373235" cy="5626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 spc="-200" dirty="0"/>
              <a:t>Principios del buen movimiento</a:t>
            </a:r>
            <a:endParaRPr lang="en-US" sz="2800" spc="-200" dirty="0"/>
          </a:p>
        </p:txBody>
      </p:sp>
      <p:sp>
        <p:nvSpPr>
          <p:cNvPr id="113" name="Rectángulo 17">
            <a:extLst>
              <a:ext uri="{FF2B5EF4-FFF2-40B4-BE49-F238E27FC236}">
                <a16:creationId xmlns:a16="http://schemas.microsoft.com/office/drawing/2014/main" id="{4F78B5E1-8CC0-638C-C539-3AB8E5952753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FE82DF3-E58B-7104-649F-81C216DFCD6D}"/>
              </a:ext>
            </a:extLst>
          </p:cNvPr>
          <p:cNvSpPr txBox="1"/>
          <p:nvPr/>
        </p:nvSpPr>
        <p:spPr>
          <a:xfrm>
            <a:off x="1402819" y="2342771"/>
            <a:ext cx="2755096" cy="430887"/>
          </a:xfrm>
          <a:prstGeom prst="rect">
            <a:avLst/>
          </a:prstGeom>
          <a:noFill/>
          <a:ln w="12700">
            <a:noFill/>
          </a:ln>
        </p:spPr>
        <p:txBody>
          <a:bodyPr wrap="none" lIns="72000" tIns="45720" rIns="72000" bIns="45720" rtlCol="0" anchor="ctr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📏 </a:t>
            </a:r>
            <a:r>
              <a:rPr lang="es-ES" sz="1100" b="1" dirty="0">
                <a:latin typeface="Open Sans"/>
                <a:ea typeface="Open Sans"/>
                <a:cs typeface="Open Sans"/>
              </a:rPr>
              <a:t>Proporción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Mayor cambio → Animación más visible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C7D6FD5-D96C-AF0D-2AF5-27E530A05D5E}"/>
              </a:ext>
            </a:extLst>
          </p:cNvPr>
          <p:cNvSpPr txBox="1"/>
          <p:nvPr/>
        </p:nvSpPr>
        <p:spPr>
          <a:xfrm>
            <a:off x="1242520" y="1124981"/>
            <a:ext cx="2915395" cy="430887"/>
          </a:xfrm>
          <a:prstGeom prst="rect">
            <a:avLst/>
          </a:prstGeom>
          <a:noFill/>
          <a:ln w="12700">
            <a:noFill/>
          </a:ln>
        </p:spPr>
        <p:txBody>
          <a:bodyPr wrap="none" lIns="72000" tIns="45720" rIns="72000" bIns="45720" rtlCol="0" anchor="ctr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🎯 </a:t>
            </a:r>
            <a:r>
              <a:rPr lang="es-ES" sz="1100" b="1" dirty="0">
                <a:latin typeface="Open Sans"/>
                <a:ea typeface="Open Sans"/>
                <a:cs typeface="Open Sans"/>
              </a:rPr>
              <a:t>Propósito</a:t>
            </a:r>
          </a:p>
          <a:p>
            <a:pPr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Cada animación tiene un motivo funcional</a:t>
            </a:r>
            <a:endParaRPr lang="es-ES" sz="11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3A366EE-F481-C03E-1883-724064E1A927}"/>
              </a:ext>
            </a:extLst>
          </p:cNvPr>
          <p:cNvSpPr txBox="1"/>
          <p:nvPr/>
        </p:nvSpPr>
        <p:spPr>
          <a:xfrm>
            <a:off x="1277785" y="1733876"/>
            <a:ext cx="2880130" cy="430887"/>
          </a:xfrm>
          <a:prstGeom prst="rect">
            <a:avLst/>
          </a:prstGeom>
          <a:noFill/>
          <a:ln w="12700">
            <a:noFill/>
          </a:ln>
        </p:spPr>
        <p:txBody>
          <a:bodyPr wrap="none" lIns="72000" tIns="45720" rIns="72000" bIns="45720" rtlCol="0" anchor="ctr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🔄 </a:t>
            </a:r>
            <a:r>
              <a:rPr lang="es-ES" sz="1100" b="1" dirty="0">
                <a:latin typeface="Open Sans"/>
                <a:ea typeface="Open Sans"/>
                <a:cs typeface="Open Sans"/>
              </a:rPr>
              <a:t>Continuidad</a:t>
            </a:r>
          </a:p>
          <a:p>
            <a:pPr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Nada aparece o desaparece bruscamente</a:t>
            </a:r>
            <a:endParaRPr lang="es-ES" sz="11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F83D286-43DE-FF63-F210-EFD57C77AFA9}"/>
              </a:ext>
            </a:extLst>
          </p:cNvPr>
          <p:cNvSpPr txBox="1"/>
          <p:nvPr/>
        </p:nvSpPr>
        <p:spPr>
          <a:xfrm>
            <a:off x="1774717" y="2951666"/>
            <a:ext cx="2383198" cy="430887"/>
          </a:xfrm>
          <a:prstGeom prst="rect">
            <a:avLst/>
          </a:prstGeom>
          <a:noFill/>
          <a:ln w="12700">
            <a:noFill/>
          </a:ln>
        </p:spPr>
        <p:txBody>
          <a:bodyPr wrap="none" lIns="72000" tIns="45720" rIns="72000" bIns="45720" rtlCol="0" anchor="ctr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🎛️ </a:t>
            </a:r>
            <a:r>
              <a:rPr lang="es-ES" sz="1100" b="1" dirty="0">
                <a:latin typeface="Open Sans"/>
                <a:ea typeface="Open Sans"/>
                <a:cs typeface="Open Sans"/>
              </a:rPr>
              <a:t>Consistencia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Misma acción → Misma respuesta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728E46B-38FC-315A-835A-E4DD932EE9F6}"/>
              </a:ext>
            </a:extLst>
          </p:cNvPr>
          <p:cNvSpPr txBox="1"/>
          <p:nvPr/>
        </p:nvSpPr>
        <p:spPr>
          <a:xfrm>
            <a:off x="1385186" y="3560561"/>
            <a:ext cx="2772729" cy="430887"/>
          </a:xfrm>
          <a:prstGeom prst="rect">
            <a:avLst/>
          </a:prstGeom>
          <a:noFill/>
          <a:ln w="12700">
            <a:noFill/>
          </a:ln>
        </p:spPr>
        <p:txBody>
          <a:bodyPr wrap="none" lIns="72000" tIns="45720" rIns="72000" bIns="45720" rtlCol="0" anchor="ctr" anchorCtr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50" indent="-171450">
              <a:lnSpc>
                <a:spcPct val="150000"/>
              </a:lnSpc>
              <a:buBlip>
                <a:blip r:embed="rId3"/>
              </a:buBlip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 algn="r">
              <a:lnSpc>
                <a:spcPct val="100000"/>
              </a:lnSpc>
              <a:buNone/>
            </a:pPr>
            <a:r>
              <a:rPr lang="es-ES" sz="1100" b="1" dirty="0">
                <a:latin typeface="Open Sans"/>
                <a:ea typeface="Open Sans"/>
                <a:cs typeface="Open Sans"/>
              </a:rPr>
              <a:t>⌛ Timing adecuado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s-ES" sz="1100" dirty="0">
                <a:latin typeface="Open Sans"/>
                <a:ea typeface="Open Sans"/>
                <a:cs typeface="Open Sans"/>
              </a:rPr>
              <a:t>La velocidad define el carácter de la app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78A34A9-3BED-714E-B707-5DCC6CB31D64}"/>
              </a:ext>
            </a:extLst>
          </p:cNvPr>
          <p:cNvGrpSpPr/>
          <p:nvPr/>
        </p:nvGrpSpPr>
        <p:grpSpPr>
          <a:xfrm>
            <a:off x="1353358" y="4445285"/>
            <a:ext cx="6342326" cy="307777"/>
            <a:chOff x="2205642" y="1847653"/>
            <a:chExt cx="6342326" cy="30777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4D96E88D-2483-F230-CE8C-F522FF87F268}"/>
                </a:ext>
              </a:extLst>
            </p:cNvPr>
            <p:cNvSpPr txBox="1"/>
            <p:nvPr/>
          </p:nvSpPr>
          <p:spPr>
            <a:xfrm>
              <a:off x="2206149" y="1847653"/>
              <a:ext cx="6341819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“Las animaciones bien usadas hacen que la aplicación sea más intuitiva.”</a:t>
              </a: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E66E50A-53B7-7117-0B52-79CF045DEFAC}"/>
                </a:ext>
              </a:extLst>
            </p:cNvPr>
            <p:cNvSpPr/>
            <p:nvPr/>
          </p:nvSpPr>
          <p:spPr>
            <a:xfrm>
              <a:off x="2205642" y="1847653"/>
              <a:ext cx="112196" cy="307777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46C7D1D6-3090-2858-229B-8CAB67D7640E}"/>
              </a:ext>
            </a:extLst>
          </p:cNvPr>
          <p:cNvGrpSpPr/>
          <p:nvPr/>
        </p:nvGrpSpPr>
        <p:grpSpPr>
          <a:xfrm>
            <a:off x="4572000" y="1202620"/>
            <a:ext cx="2965426" cy="276997"/>
            <a:chOff x="4572000" y="1202620"/>
            <a:chExt cx="2965426" cy="276997"/>
          </a:xfrm>
        </p:grpSpPr>
        <p:sp>
          <p:nvSpPr>
            <p:cNvPr id="15" name="Rectángulo 52">
              <a:extLst>
                <a:ext uri="{FF2B5EF4-FFF2-40B4-BE49-F238E27FC236}">
                  <a16:creationId xmlns:a16="http://schemas.microsoft.com/office/drawing/2014/main" id="{97E805C2-5088-45C0-2943-51DE8B21E2E7}"/>
                </a:ext>
              </a:extLst>
            </p:cNvPr>
            <p:cNvSpPr/>
            <p:nvPr/>
          </p:nvSpPr>
          <p:spPr>
            <a:xfrm>
              <a:off x="4572000" y="1202620"/>
              <a:ext cx="78803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¿Por qué?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5" name="Rectángulo 52">
              <a:extLst>
                <a:ext uri="{FF2B5EF4-FFF2-40B4-BE49-F238E27FC236}">
                  <a16:creationId xmlns:a16="http://schemas.microsoft.com/office/drawing/2014/main" id="{B102EDA2-7D76-6C45-D70C-5CACBDC532AB}"/>
                </a:ext>
              </a:extLst>
            </p:cNvPr>
            <p:cNvSpPr/>
            <p:nvPr/>
          </p:nvSpPr>
          <p:spPr>
            <a:xfrm>
              <a:off x="6440012" y="1202620"/>
              <a:ext cx="109741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Funcionalidad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6" name="Rectángulo 52">
              <a:extLst>
                <a:ext uri="{FF2B5EF4-FFF2-40B4-BE49-F238E27FC236}">
                  <a16:creationId xmlns:a16="http://schemas.microsoft.com/office/drawing/2014/main" id="{D70EDC70-23FA-40AE-CE43-04E32E4EC129}"/>
                </a:ext>
              </a:extLst>
            </p:cNvPr>
            <p:cNvSpPr/>
            <p:nvPr/>
          </p:nvSpPr>
          <p:spPr>
            <a:xfrm>
              <a:off x="5467534" y="1202620"/>
              <a:ext cx="864978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¿Para qué?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68BFE5D-4D35-0818-D28B-FC458222A6AE}"/>
              </a:ext>
            </a:extLst>
          </p:cNvPr>
          <p:cNvGrpSpPr/>
          <p:nvPr/>
        </p:nvGrpSpPr>
        <p:grpSpPr>
          <a:xfrm>
            <a:off x="4572000" y="1807065"/>
            <a:ext cx="1448447" cy="276997"/>
            <a:chOff x="4572000" y="1811671"/>
            <a:chExt cx="1448447" cy="276997"/>
          </a:xfrm>
        </p:grpSpPr>
        <p:sp>
          <p:nvSpPr>
            <p:cNvPr id="19" name="Rectángulo 52">
              <a:extLst>
                <a:ext uri="{FF2B5EF4-FFF2-40B4-BE49-F238E27FC236}">
                  <a16:creationId xmlns:a16="http://schemas.microsoft.com/office/drawing/2014/main" id="{C34452B8-AF7B-6029-3782-6BC9426DF000}"/>
                </a:ext>
              </a:extLst>
            </p:cNvPr>
            <p:cNvSpPr/>
            <p:nvPr/>
          </p:nvSpPr>
          <p:spPr>
            <a:xfrm>
              <a:off x="4572000" y="1811671"/>
              <a:ext cx="746356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Suavidad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8" name="Rectángulo 52">
              <a:extLst>
                <a:ext uri="{FF2B5EF4-FFF2-40B4-BE49-F238E27FC236}">
                  <a16:creationId xmlns:a16="http://schemas.microsoft.com/office/drawing/2014/main" id="{EC1DCD2B-38FC-8B91-1148-5561C0B51AD6}"/>
                </a:ext>
              </a:extLst>
            </p:cNvPr>
            <p:cNvSpPr/>
            <p:nvPr/>
          </p:nvSpPr>
          <p:spPr>
            <a:xfrm>
              <a:off x="5423170" y="1811671"/>
              <a:ext cx="597277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Fluidez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3078409-D21D-347D-6E68-803194E4D10F}"/>
              </a:ext>
            </a:extLst>
          </p:cNvPr>
          <p:cNvGrpSpPr/>
          <p:nvPr/>
        </p:nvGrpSpPr>
        <p:grpSpPr>
          <a:xfrm>
            <a:off x="4572000" y="2415960"/>
            <a:ext cx="3157142" cy="276997"/>
            <a:chOff x="4572000" y="2250484"/>
            <a:chExt cx="3157142" cy="276997"/>
          </a:xfrm>
        </p:grpSpPr>
        <p:sp>
          <p:nvSpPr>
            <p:cNvPr id="9" name="Rectángulo 52">
              <a:extLst>
                <a:ext uri="{FF2B5EF4-FFF2-40B4-BE49-F238E27FC236}">
                  <a16:creationId xmlns:a16="http://schemas.microsoft.com/office/drawing/2014/main" id="{B08B49BC-B1C2-0C7E-E7A2-C398546C355F}"/>
                </a:ext>
              </a:extLst>
            </p:cNvPr>
            <p:cNvSpPr/>
            <p:nvPr/>
          </p:nvSpPr>
          <p:spPr>
            <a:xfrm>
              <a:off x="4572000" y="2250484"/>
              <a:ext cx="1276951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¿Cuánto muevo?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ángulo 52">
              <a:extLst>
                <a:ext uri="{FF2B5EF4-FFF2-40B4-BE49-F238E27FC236}">
                  <a16:creationId xmlns:a16="http://schemas.microsoft.com/office/drawing/2014/main" id="{41520456-7891-C613-D9AE-26DD33122C59}"/>
                </a:ext>
              </a:extLst>
            </p:cNvPr>
            <p:cNvSpPr/>
            <p:nvPr/>
          </p:nvSpPr>
          <p:spPr>
            <a:xfrm>
              <a:off x="5959334" y="2250484"/>
              <a:ext cx="533157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Escala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ángulo 52">
              <a:extLst>
                <a:ext uri="{FF2B5EF4-FFF2-40B4-BE49-F238E27FC236}">
                  <a16:creationId xmlns:a16="http://schemas.microsoft.com/office/drawing/2014/main" id="{5E09C441-0EB4-40B1-60F6-2B1E2F52CB55}"/>
                </a:ext>
              </a:extLst>
            </p:cNvPr>
            <p:cNvSpPr/>
            <p:nvPr/>
          </p:nvSpPr>
          <p:spPr>
            <a:xfrm>
              <a:off x="6602874" y="2250484"/>
              <a:ext cx="1126268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Impacto visual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C3CF370B-D7D3-987C-7A78-538E8656A6E4}"/>
              </a:ext>
            </a:extLst>
          </p:cNvPr>
          <p:cNvGrpSpPr/>
          <p:nvPr/>
        </p:nvGrpSpPr>
        <p:grpSpPr>
          <a:xfrm>
            <a:off x="4572000" y="3028027"/>
            <a:ext cx="2127002" cy="276997"/>
            <a:chOff x="4614187" y="3028027"/>
            <a:chExt cx="2127002" cy="276997"/>
          </a:xfrm>
        </p:grpSpPr>
        <p:sp>
          <p:nvSpPr>
            <p:cNvPr id="17" name="Rectángulo 52">
              <a:extLst>
                <a:ext uri="{FF2B5EF4-FFF2-40B4-BE49-F238E27FC236}">
                  <a16:creationId xmlns:a16="http://schemas.microsoft.com/office/drawing/2014/main" id="{B9FCC731-71A1-28C3-84A9-00BA5FB100A9}"/>
                </a:ext>
              </a:extLst>
            </p:cNvPr>
            <p:cNvSpPr/>
            <p:nvPr/>
          </p:nvSpPr>
          <p:spPr>
            <a:xfrm>
              <a:off x="4614187" y="3028027"/>
              <a:ext cx="1118253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Predictibilidad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980DD112-04E9-EDEA-F1A8-C26B989780E9}"/>
                </a:ext>
              </a:extLst>
            </p:cNvPr>
            <p:cNvSpPr/>
            <p:nvPr/>
          </p:nvSpPr>
          <p:spPr>
            <a:xfrm>
              <a:off x="5836135" y="3028027"/>
              <a:ext cx="90505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Coherencia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F9C60DE-0075-AA84-9B5C-7BFC5DE75EEA}"/>
              </a:ext>
            </a:extLst>
          </p:cNvPr>
          <p:cNvGrpSpPr/>
          <p:nvPr/>
        </p:nvGrpSpPr>
        <p:grpSpPr>
          <a:xfrm>
            <a:off x="4572000" y="3636922"/>
            <a:ext cx="2668815" cy="281778"/>
            <a:chOff x="4676554" y="3937392"/>
            <a:chExt cx="2668815" cy="281778"/>
          </a:xfrm>
        </p:grpSpPr>
        <p:sp>
          <p:nvSpPr>
            <p:cNvPr id="25" name="Rectángulo 52">
              <a:extLst>
                <a:ext uri="{FF2B5EF4-FFF2-40B4-BE49-F238E27FC236}">
                  <a16:creationId xmlns:a16="http://schemas.microsoft.com/office/drawing/2014/main" id="{BE834B70-7B47-64DC-B098-01F396B6C109}"/>
                </a:ext>
              </a:extLst>
            </p:cNvPr>
            <p:cNvSpPr/>
            <p:nvPr/>
          </p:nvSpPr>
          <p:spPr>
            <a:xfrm>
              <a:off x="4676554" y="3942173"/>
              <a:ext cx="1119856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¿Cuánto dura?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ángulo 52">
              <a:extLst>
                <a:ext uri="{FF2B5EF4-FFF2-40B4-BE49-F238E27FC236}">
                  <a16:creationId xmlns:a16="http://schemas.microsoft.com/office/drawing/2014/main" id="{C54587B2-D329-F004-C902-F2B20C713231}"/>
                </a:ext>
              </a:extLst>
            </p:cNvPr>
            <p:cNvSpPr/>
            <p:nvPr/>
          </p:nvSpPr>
          <p:spPr>
            <a:xfrm>
              <a:off x="5900023" y="3942173"/>
              <a:ext cx="51552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Ritmo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ángulo 52">
              <a:extLst>
                <a:ext uri="{FF2B5EF4-FFF2-40B4-BE49-F238E27FC236}">
                  <a16:creationId xmlns:a16="http://schemas.microsoft.com/office/drawing/2014/main" id="{89EDFA15-61F3-ACF2-755C-3E457361CCF9}"/>
                </a:ext>
              </a:extLst>
            </p:cNvPr>
            <p:cNvSpPr/>
            <p:nvPr/>
          </p:nvSpPr>
          <p:spPr>
            <a:xfrm>
              <a:off x="6528481" y="3937392"/>
              <a:ext cx="816888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rPr lang="es-ES" dirty="0"/>
                <a:t>Sensación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5805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3F2B-3BAA-46B4-BD46-C79A8F3C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2B5AED70-27F1-E07A-5AA9-BD9D454D1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321742" cy="5626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 spc="-200" dirty="0"/>
              <a:t>Timing </a:t>
            </a:r>
            <a:r>
              <a:rPr lang="es-ES" sz="2800" spc="-200" dirty="0" err="1"/>
              <a:t>Functions</a:t>
            </a:r>
            <a:r>
              <a:rPr lang="es-ES" sz="2800" spc="-200" dirty="0"/>
              <a:t>: el alma de la animación</a:t>
            </a:r>
            <a:endParaRPr lang="en-US" sz="2800" spc="-200" dirty="0"/>
          </a:p>
        </p:txBody>
      </p:sp>
      <p:sp>
        <p:nvSpPr>
          <p:cNvPr id="113" name="Rectángulo 17">
            <a:extLst>
              <a:ext uri="{FF2B5EF4-FFF2-40B4-BE49-F238E27FC236}">
                <a16:creationId xmlns:a16="http://schemas.microsoft.com/office/drawing/2014/main" id="{9F5116BD-C933-D384-28C0-424D8EAD5B22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E44E264-9980-1F5B-7708-CABD54A56503}"/>
              </a:ext>
            </a:extLst>
          </p:cNvPr>
          <p:cNvSpPr txBox="1"/>
          <p:nvPr/>
        </p:nvSpPr>
        <p:spPr>
          <a:xfrm>
            <a:off x="591003" y="1062580"/>
            <a:ext cx="832174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1600" dirty="0"/>
              <a:t>Las </a:t>
            </a:r>
            <a:r>
              <a:rPr lang="es-ES" sz="1600" i="1" dirty="0"/>
              <a:t>timing </a:t>
            </a:r>
            <a:r>
              <a:rPr lang="es-ES" sz="1600" i="1" dirty="0" err="1"/>
              <a:t>functions</a:t>
            </a:r>
            <a:r>
              <a:rPr lang="es-ES" sz="1600" dirty="0"/>
              <a:t> controlan el cambio de velocidad de la animación en el tiempo.</a:t>
            </a:r>
            <a:endParaRPr lang="en-US" sz="1600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152461B-32B3-9128-A39A-F0606FDEF977}"/>
              </a:ext>
            </a:extLst>
          </p:cNvPr>
          <p:cNvGrpSpPr/>
          <p:nvPr/>
        </p:nvGrpSpPr>
        <p:grpSpPr>
          <a:xfrm>
            <a:off x="744252" y="1785725"/>
            <a:ext cx="7654288" cy="2031587"/>
            <a:chOff x="463670" y="1736218"/>
            <a:chExt cx="8380773" cy="2224409"/>
          </a:xfrm>
        </p:grpSpPr>
        <p:pic>
          <p:nvPicPr>
            <p:cNvPr id="2" name="Picture 1" descr="A black and white square with a black line&#10;&#10;AI-generated content may be incorrect.">
              <a:extLst>
                <a:ext uri="{FF2B5EF4-FFF2-40B4-BE49-F238E27FC236}">
                  <a16:creationId xmlns:a16="http://schemas.microsoft.com/office/drawing/2014/main" id="{87ABF564-11BE-9BB9-A784-49BF4105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670" y="2261289"/>
              <a:ext cx="1143000" cy="1100444"/>
            </a:xfrm>
            <a:prstGeom prst="rect">
              <a:avLst/>
            </a:prstGeom>
          </p:spPr>
        </p:pic>
        <p:sp>
          <p:nvSpPr>
            <p:cNvPr id="5" name="Rectángulo 52">
              <a:extLst>
                <a:ext uri="{FF2B5EF4-FFF2-40B4-BE49-F238E27FC236}">
                  <a16:creationId xmlns:a16="http://schemas.microsoft.com/office/drawing/2014/main" id="{F0471634-4D4B-DA4F-A855-0AC4EF04015D}"/>
                </a:ext>
              </a:extLst>
            </p:cNvPr>
            <p:cNvSpPr/>
            <p:nvPr/>
          </p:nvSpPr>
          <p:spPr>
            <a:xfrm>
              <a:off x="466982" y="1736219"/>
              <a:ext cx="113687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s-ES"/>
                <a:t>linear</a:t>
              </a:r>
              <a:endParaRPr lang="en-US"/>
            </a:p>
          </p:txBody>
        </p:sp>
        <p:pic>
          <p:nvPicPr>
            <p:cNvPr id="6" name="Picture 5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01E12880-B9B4-C7CD-5A08-2985E82D3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3043" y="2257784"/>
              <a:ext cx="1172833" cy="1127904"/>
            </a:xfrm>
            <a:prstGeom prst="rect">
              <a:avLst/>
            </a:prstGeom>
          </p:spPr>
        </p:pic>
        <p:sp>
          <p:nvSpPr>
            <p:cNvPr id="7" name="Rectángulo 52">
              <a:extLst>
                <a:ext uri="{FF2B5EF4-FFF2-40B4-BE49-F238E27FC236}">
                  <a16:creationId xmlns:a16="http://schemas.microsoft.com/office/drawing/2014/main" id="{39A6262B-4608-A88F-AE7F-1548D1EB4E84}"/>
                </a:ext>
              </a:extLst>
            </p:cNvPr>
            <p:cNvSpPr/>
            <p:nvPr/>
          </p:nvSpPr>
          <p:spPr>
            <a:xfrm>
              <a:off x="1914063" y="1736219"/>
              <a:ext cx="113687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s-ES" err="1"/>
                <a:t>ease</a:t>
              </a:r>
              <a:endParaRPr lang="en-US" err="1"/>
            </a:p>
          </p:txBody>
        </p:sp>
        <p:pic>
          <p:nvPicPr>
            <p:cNvPr id="8" name="Picture 7" descr="A graph with a line and a pink dot&#10;&#10;AI-generated content may be incorrect.">
              <a:extLst>
                <a:ext uri="{FF2B5EF4-FFF2-40B4-BE49-F238E27FC236}">
                  <a16:creationId xmlns:a16="http://schemas.microsoft.com/office/drawing/2014/main" id="{77A254B2-7DEA-C741-9194-1109AED9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6933" y="2242238"/>
              <a:ext cx="1114425" cy="1132444"/>
            </a:xfrm>
            <a:prstGeom prst="rect">
              <a:avLst/>
            </a:prstGeom>
          </p:spPr>
        </p:pic>
        <p:sp>
          <p:nvSpPr>
            <p:cNvPr id="9" name="Rectángulo 52">
              <a:extLst>
                <a:ext uri="{FF2B5EF4-FFF2-40B4-BE49-F238E27FC236}">
                  <a16:creationId xmlns:a16="http://schemas.microsoft.com/office/drawing/2014/main" id="{C1212CBB-2148-07B0-9C92-94102935C093}"/>
                </a:ext>
              </a:extLst>
            </p:cNvPr>
            <p:cNvSpPr/>
            <p:nvPr/>
          </p:nvSpPr>
          <p:spPr>
            <a:xfrm>
              <a:off x="3361144" y="1736219"/>
              <a:ext cx="113687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s-ES" err="1"/>
                <a:t>ease</a:t>
              </a:r>
              <a:r>
                <a:rPr lang="es-ES"/>
                <a:t>-in</a:t>
              </a:r>
            </a:p>
          </p:txBody>
        </p:sp>
        <p:pic>
          <p:nvPicPr>
            <p:cNvPr id="10" name="Picture 9" descr="A black line with a blue dot&#10;&#10;AI-generated content may be incorrect.">
              <a:extLst>
                <a:ext uri="{FF2B5EF4-FFF2-40B4-BE49-F238E27FC236}">
                  <a16:creationId xmlns:a16="http://schemas.microsoft.com/office/drawing/2014/main" id="{144F68EA-A6F4-3FFC-66D9-53D56580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047" y="2214652"/>
              <a:ext cx="1133475" cy="1124964"/>
            </a:xfrm>
            <a:prstGeom prst="rect">
              <a:avLst/>
            </a:prstGeom>
          </p:spPr>
        </p:pic>
        <p:sp>
          <p:nvSpPr>
            <p:cNvPr id="12" name="Rectángulo 52">
              <a:extLst>
                <a:ext uri="{FF2B5EF4-FFF2-40B4-BE49-F238E27FC236}">
                  <a16:creationId xmlns:a16="http://schemas.microsoft.com/office/drawing/2014/main" id="{556799F7-E9BE-9183-84FA-694C73752F3C}"/>
                </a:ext>
              </a:extLst>
            </p:cNvPr>
            <p:cNvSpPr/>
            <p:nvPr/>
          </p:nvSpPr>
          <p:spPr>
            <a:xfrm>
              <a:off x="4808225" y="1736219"/>
              <a:ext cx="113687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s-ES" err="1"/>
                <a:t>ease-out</a:t>
              </a:r>
              <a:endParaRPr lang="en-US" err="1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7EA96B-8729-8E76-A17D-745951D5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2893" y="2209889"/>
              <a:ext cx="1123950" cy="1132444"/>
            </a:xfrm>
            <a:prstGeom prst="rect">
              <a:avLst/>
            </a:prstGeom>
          </p:spPr>
        </p:pic>
        <p:sp>
          <p:nvSpPr>
            <p:cNvPr id="14" name="Rectángulo 52">
              <a:extLst>
                <a:ext uri="{FF2B5EF4-FFF2-40B4-BE49-F238E27FC236}">
                  <a16:creationId xmlns:a16="http://schemas.microsoft.com/office/drawing/2014/main" id="{A2E7DE82-6403-C285-5766-07A474EDAC6C}"/>
                </a:ext>
              </a:extLst>
            </p:cNvPr>
            <p:cNvSpPr/>
            <p:nvPr/>
          </p:nvSpPr>
          <p:spPr>
            <a:xfrm>
              <a:off x="6255306" y="1736219"/>
              <a:ext cx="113687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s-ES" err="1"/>
                <a:t>ease</a:t>
              </a:r>
              <a:r>
                <a:rPr lang="es-ES"/>
                <a:t>-</a:t>
              </a:r>
              <a:r>
                <a:rPr lang="es-ES" err="1"/>
                <a:t>in-out</a:t>
              </a:r>
              <a:endParaRPr lang="en-US" err="1"/>
            </a:p>
          </p:txBody>
        </p:sp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92B56585-68BD-4FA7-686C-C3C956E153EB}"/>
                </a:ext>
              </a:extLst>
            </p:cNvPr>
            <p:cNvSpPr txBox="1"/>
            <p:nvPr/>
          </p:nvSpPr>
          <p:spPr>
            <a:xfrm>
              <a:off x="686290" y="3518894"/>
              <a:ext cx="697307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Mecánica</a:t>
              </a: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</a:p>
            <a:p>
              <a:pPr marL="0" indent="0" algn="ctr">
                <a:buNone/>
              </a:pP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robótica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B8DBF7F6-D446-FCD9-278E-F6A9395A9792}"/>
                </a:ext>
              </a:extLst>
            </p:cNvPr>
            <p:cNvSpPr txBox="1"/>
            <p:nvPr/>
          </p:nvSpPr>
          <p:spPr>
            <a:xfrm>
              <a:off x="1935278" y="3518894"/>
              <a:ext cx="1096454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Natural y fluida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3">
              <a:extLst>
                <a:ext uri="{FF2B5EF4-FFF2-40B4-BE49-F238E27FC236}">
                  <a16:creationId xmlns:a16="http://schemas.microsoft.com/office/drawing/2014/main" id="{42A24A63-41B3-6F55-4E22-D4A08263EF9C}"/>
                </a:ext>
              </a:extLst>
            </p:cNvPr>
            <p:cNvSpPr txBox="1"/>
            <p:nvPr/>
          </p:nvSpPr>
          <p:spPr>
            <a:xfrm>
              <a:off x="3441375" y="3518894"/>
              <a:ext cx="1017906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Entrada suave</a:t>
              </a:r>
            </a:p>
            <a:p>
              <a:pPr marL="0" indent="0" algn="ctr">
                <a:buNone/>
              </a:pP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(acelera)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38A6F6B6-B249-A2C1-CA9F-843F8C712CFE}"/>
                </a:ext>
              </a:extLst>
            </p:cNvPr>
            <p:cNvSpPr txBox="1"/>
            <p:nvPr/>
          </p:nvSpPr>
          <p:spPr>
            <a:xfrm>
              <a:off x="4932059" y="3518894"/>
              <a:ext cx="883255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Salida suave</a:t>
              </a:r>
            </a:p>
            <a:p>
              <a:pPr marL="0" indent="0" algn="ctr">
                <a:buNone/>
              </a:pP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(desacelera)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0288AA42-EEC0-E8A3-628F-0A927802B1F4}"/>
                </a:ext>
              </a:extLst>
            </p:cNvPr>
            <p:cNvSpPr txBox="1"/>
            <p:nvPr/>
          </p:nvSpPr>
          <p:spPr>
            <a:xfrm>
              <a:off x="6298874" y="3518894"/>
              <a:ext cx="1017906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Entrada suave</a:t>
              </a:r>
            </a:p>
            <a:p>
              <a:pPr marL="0" indent="0" algn="ctr">
                <a:buNone/>
              </a:pPr>
              <a:r>
                <a:rPr lang="es-E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Salida suave</a:t>
              </a:r>
            </a:p>
          </p:txBody>
        </p:sp>
        <p:sp>
          <p:nvSpPr>
            <p:cNvPr id="29" name="Rectángulo 52">
              <a:extLst>
                <a:ext uri="{FF2B5EF4-FFF2-40B4-BE49-F238E27FC236}">
                  <a16:creationId xmlns:a16="http://schemas.microsoft.com/office/drawing/2014/main" id="{1BB2BDAE-D348-ACDA-BA9C-E65472A3AC6E}"/>
                </a:ext>
              </a:extLst>
            </p:cNvPr>
            <p:cNvSpPr/>
            <p:nvPr/>
          </p:nvSpPr>
          <p:spPr>
            <a:xfrm>
              <a:off x="7702386" y="1736219"/>
              <a:ext cx="1136874" cy="276997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algn="ctr"/>
              <a:r>
                <a:rPr lang="es-ES" err="1"/>
                <a:t>cubic-bezier</a:t>
              </a:r>
              <a:r>
                <a:rPr lang="es-ES"/>
                <a:t>()</a:t>
              </a:r>
            </a:p>
          </p:txBody>
        </p:sp>
        <p:sp>
          <p:nvSpPr>
            <p:cNvPr id="30" name="TextBox 3">
              <a:extLst>
                <a:ext uri="{FF2B5EF4-FFF2-40B4-BE49-F238E27FC236}">
                  <a16:creationId xmlns:a16="http://schemas.microsoft.com/office/drawing/2014/main" id="{C7A79B9F-31FC-B2E2-7D1C-7E4133D885FC}"/>
                </a:ext>
              </a:extLst>
            </p:cNvPr>
            <p:cNvSpPr txBox="1"/>
            <p:nvPr/>
          </p:nvSpPr>
          <p:spPr>
            <a:xfrm>
              <a:off x="7753341" y="3518894"/>
              <a:ext cx="1041952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Personalizable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A5C8D344-FE68-3C00-3C3B-056D01429F73}"/>
                </a:ext>
              </a:extLst>
            </p:cNvPr>
            <p:cNvGrpSpPr/>
            <p:nvPr/>
          </p:nvGrpSpPr>
          <p:grpSpPr>
            <a:xfrm>
              <a:off x="1761945" y="1736218"/>
              <a:ext cx="5792937" cy="2224409"/>
              <a:chOff x="1761945" y="1413652"/>
              <a:chExt cx="5792937" cy="2822996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93AE93D-2976-367A-66B0-1C6F4244EC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61945" y="1413654"/>
                <a:ext cx="2156" cy="2822994"/>
              </a:xfrm>
              <a:prstGeom prst="straightConnector1">
                <a:avLst/>
              </a:prstGeom>
              <a:noFill/>
              <a:ln w="12700" cap="flat">
                <a:solidFill>
                  <a:schemeClr val="tx2">
                    <a:lumMod val="75000"/>
                    <a:alpha val="50000"/>
                  </a:schemeClr>
                </a:solidFill>
                <a:prstDash val="dash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DBCE067-BE31-6690-CF0F-28FDF590F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7954" y="1413653"/>
                <a:ext cx="2156" cy="2822994"/>
              </a:xfrm>
              <a:prstGeom prst="straightConnector1">
                <a:avLst/>
              </a:prstGeom>
              <a:noFill/>
              <a:ln w="12700" cap="flat">
                <a:solidFill>
                  <a:schemeClr val="tx2">
                    <a:lumMod val="75000"/>
                    <a:alpha val="50000"/>
                  </a:schemeClr>
                </a:solidFill>
                <a:prstDash val="dash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E70E10-D43B-5555-FE99-AFE2ADFBF8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51341" y="1413653"/>
                <a:ext cx="2156" cy="2822994"/>
              </a:xfrm>
              <a:prstGeom prst="straightConnector1">
                <a:avLst/>
              </a:prstGeom>
              <a:noFill/>
              <a:ln w="12700" cap="flat">
                <a:solidFill>
                  <a:schemeClr val="tx2">
                    <a:lumMod val="75000"/>
                    <a:alpha val="50000"/>
                  </a:schemeClr>
                </a:solidFill>
                <a:prstDash val="dash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6EAC03A-1175-F167-677E-18319F31BB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7500" y="1413652"/>
                <a:ext cx="2156" cy="2822994"/>
              </a:xfrm>
              <a:prstGeom prst="straightConnector1">
                <a:avLst/>
              </a:prstGeom>
              <a:noFill/>
              <a:ln w="12700" cap="flat">
                <a:solidFill>
                  <a:schemeClr val="tx2">
                    <a:lumMod val="75000"/>
                    <a:alpha val="50000"/>
                  </a:schemeClr>
                </a:solidFill>
                <a:prstDash val="dash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1A6075C-9CA2-6F58-569D-520659751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2726" y="1413652"/>
                <a:ext cx="2156" cy="2822994"/>
              </a:xfrm>
              <a:prstGeom prst="straightConnector1">
                <a:avLst/>
              </a:prstGeom>
              <a:noFill/>
              <a:ln w="12700" cap="flat">
                <a:solidFill>
                  <a:schemeClr val="tx2">
                    <a:lumMod val="75000"/>
                    <a:alpha val="50000"/>
                  </a:schemeClr>
                </a:solidFill>
                <a:prstDash val="dash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A82D95B6-8892-9244-6853-C38CB0C54FCD}"/>
                </a:ext>
              </a:extLst>
            </p:cNvPr>
            <p:cNvSpPr txBox="1"/>
            <p:nvPr/>
          </p:nvSpPr>
          <p:spPr>
            <a:xfrm>
              <a:off x="7844371" y="2442785"/>
              <a:ext cx="1000072" cy="6771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anchor="t">
              <a:spAutoFit/>
            </a:bodyPr>
            <a:lstStyle>
              <a:lvl1pPr marL="285750" indent="-285750">
                <a:buSzPct val="100000"/>
                <a:buFont typeface="Arial"/>
                <a:buChar char="•"/>
                <a:defRPr>
                  <a:solidFill>
                    <a:srgbClr val="242415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marL="0" indent="0" algn="ctr">
                <a:buNone/>
              </a:pPr>
              <a:r>
                <a:rPr lang="es-ES" sz="4400"/>
                <a:t>🎨</a:t>
              </a:r>
              <a:endParaRPr lang="en-US" sz="440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A4F03C84-E5CC-0D53-6719-16115F350751}"/>
              </a:ext>
            </a:extLst>
          </p:cNvPr>
          <p:cNvGrpSpPr/>
          <p:nvPr/>
        </p:nvGrpSpPr>
        <p:grpSpPr>
          <a:xfrm>
            <a:off x="771946" y="4437751"/>
            <a:ext cx="7615205" cy="307777"/>
            <a:chOff x="2205642" y="1847653"/>
            <a:chExt cx="7615205" cy="307777"/>
          </a:xfrm>
        </p:grpSpPr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CD3AFA68-CE55-B7CC-8E61-B636A3C2D928}"/>
                </a:ext>
              </a:extLst>
            </p:cNvPr>
            <p:cNvSpPr txBox="1"/>
            <p:nvPr/>
          </p:nvSpPr>
          <p:spPr>
            <a:xfrm>
              <a:off x="2206149" y="1847653"/>
              <a:ext cx="76146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“El </a:t>
              </a:r>
              <a:r>
                <a:rPr lang="es-E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timing</a:t>
              </a:r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es lo que convierte una animación funcional en una animación con carácter.”</a:t>
              </a: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A3AC6579-7F9D-43BC-D6CA-7FDDD95F96A2}"/>
                </a:ext>
              </a:extLst>
            </p:cNvPr>
            <p:cNvSpPr/>
            <p:nvPr/>
          </p:nvSpPr>
          <p:spPr>
            <a:xfrm>
              <a:off x="2205642" y="1847653"/>
              <a:ext cx="112196" cy="307777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07860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9E01-F998-21E0-8000-8EFBCFD60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35F5FFDD-7AC4-EED4-0756-6C74DEDEE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784" y="181683"/>
            <a:ext cx="8321742" cy="5626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Autofit/>
          </a:bodyPr>
          <a:lstStyle>
            <a:lvl1pPr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rPr lang="es-ES" sz="2800" spc="-200" dirty="0"/>
              <a:t>Diseñar con movimiento responsable</a:t>
            </a:r>
            <a:endParaRPr lang="en-US" sz="2800" spc="-200" dirty="0"/>
          </a:p>
        </p:txBody>
      </p:sp>
      <p:sp>
        <p:nvSpPr>
          <p:cNvPr id="113" name="Rectángulo 17">
            <a:extLst>
              <a:ext uri="{FF2B5EF4-FFF2-40B4-BE49-F238E27FC236}">
                <a16:creationId xmlns:a16="http://schemas.microsoft.com/office/drawing/2014/main" id="{8C276DFA-1C0D-D73D-42D5-776BE7FB14D6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336621-F8F7-E447-504F-251A5017121B}"/>
              </a:ext>
            </a:extLst>
          </p:cNvPr>
          <p:cNvSpPr txBox="1"/>
          <p:nvPr/>
        </p:nvSpPr>
        <p:spPr>
          <a:xfrm>
            <a:off x="2048072" y="922380"/>
            <a:ext cx="504785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>
              <a:buNone/>
            </a:pPr>
            <a:r>
              <a:rPr lang="es-ES" sz="1600" dirty="0"/>
              <a:t>Un gran poder conlleva una gran responsabilidad 🦸</a:t>
            </a:r>
            <a:endParaRPr lang="en-US" sz="16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D4A2859-FB86-7318-A88C-F8B8C0407BBA}"/>
              </a:ext>
            </a:extLst>
          </p:cNvPr>
          <p:cNvGrpSpPr/>
          <p:nvPr/>
        </p:nvGrpSpPr>
        <p:grpSpPr>
          <a:xfrm>
            <a:off x="2135997" y="4445285"/>
            <a:ext cx="4872006" cy="307777"/>
            <a:chOff x="2205642" y="1847653"/>
            <a:chExt cx="4872006" cy="3077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B1227B-C147-6FD5-5107-78CCA587A8D6}"/>
                </a:ext>
              </a:extLst>
            </p:cNvPr>
            <p:cNvSpPr txBox="1"/>
            <p:nvPr/>
          </p:nvSpPr>
          <p:spPr>
            <a:xfrm>
              <a:off x="2206150" y="1847653"/>
              <a:ext cx="4871498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“Una interfaz bien animada se nota solo cuando falta.”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034B4CC-F1F6-FDEB-48F4-E38CCB5C1021}"/>
                </a:ext>
              </a:extLst>
            </p:cNvPr>
            <p:cNvSpPr/>
            <p:nvPr/>
          </p:nvSpPr>
          <p:spPr>
            <a:xfrm>
              <a:off x="2205642" y="1847653"/>
              <a:ext cx="112196" cy="307777"/>
            </a:xfrm>
            <a:prstGeom prst="rect">
              <a:avLst/>
            </a:prstGeom>
            <a:solidFill>
              <a:srgbClr val="D8D8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7555D33-96F9-7820-0F24-8F374D3C705A}"/>
              </a:ext>
            </a:extLst>
          </p:cNvPr>
          <p:cNvGrpSpPr/>
          <p:nvPr/>
        </p:nvGrpSpPr>
        <p:grpSpPr>
          <a:xfrm>
            <a:off x="1044150" y="1478567"/>
            <a:ext cx="7055700" cy="2584770"/>
            <a:chOff x="729521" y="1422534"/>
            <a:chExt cx="7055700" cy="2584770"/>
          </a:xfrm>
        </p:grpSpPr>
        <p:pic>
          <p:nvPicPr>
            <p:cNvPr id="49" name="Picture 48" descr="A cartoon of a person raising her hand&#10;&#10;AI-generated content may be incorrect.">
              <a:extLst>
                <a:ext uri="{FF2B5EF4-FFF2-40B4-BE49-F238E27FC236}">
                  <a16:creationId xmlns:a16="http://schemas.microsoft.com/office/drawing/2014/main" id="{1CB00702-698D-ADAD-1C0A-CD8276654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21" y="1815996"/>
              <a:ext cx="2727026" cy="1745771"/>
            </a:xfrm>
            <a:prstGeom prst="rect">
              <a:avLst/>
            </a:prstGeom>
          </p:spPr>
        </p:pic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FDD51E7E-68A8-FB73-7F1C-1C75844FEC83}"/>
                </a:ext>
              </a:extLst>
            </p:cNvPr>
            <p:cNvSpPr txBox="1"/>
            <p:nvPr/>
          </p:nvSpPr>
          <p:spPr>
            <a:xfrm>
              <a:off x="3932068" y="2545550"/>
              <a:ext cx="3853153" cy="79252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72000" tIns="45720" rIns="72000" bIns="45720" rtlCol="0" anchor="ctr" anchorCtr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171450" indent="-171450">
                <a:lnSpc>
                  <a:spcPct val="150000"/>
                </a:lnSpc>
                <a:buBlip>
                  <a:blip r:embed="rId4"/>
                </a:buBlip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indent="0"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⚙️ </a:t>
              </a:r>
              <a:r>
                <a:rPr lang="es-ES" sz="1100" b="1" dirty="0">
                  <a:latin typeface="Open Sans"/>
                  <a:ea typeface="Open Sans"/>
                  <a:cs typeface="Open Sans"/>
                </a:rPr>
                <a:t>El rendimiento importa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Las animaciones pueden consumir muchos recursos</a:t>
              </a:r>
            </a:p>
            <a:p>
              <a:pPr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Open Sans"/>
                  <a:ea typeface="Open Sans"/>
                  <a:cs typeface="Open Sans"/>
                </a:rPr>
                <a:t>Usa </a:t>
              </a:r>
              <a:r>
                <a:rPr lang="es-ES" sz="900" i="1" dirty="0" err="1">
                  <a:latin typeface="Consolas"/>
                  <a:ea typeface="Open Sans"/>
                  <a:cs typeface="Open Sans"/>
                </a:rPr>
                <a:t>transform</a:t>
              </a:r>
              <a:r>
                <a:rPr lang="es-ES" sz="900" dirty="0">
                  <a:latin typeface="Open Sans"/>
                  <a:ea typeface="Open Sans"/>
                  <a:cs typeface="Open Sans"/>
                </a:rPr>
                <a:t> y </a:t>
              </a:r>
              <a:r>
                <a:rPr lang="es-ES" sz="900" i="1" dirty="0" err="1">
                  <a:latin typeface="Consolas"/>
                  <a:ea typeface="Open Sans"/>
                  <a:cs typeface="Open Sans"/>
                </a:rPr>
                <a:t>opacity</a:t>
              </a:r>
              <a:r>
                <a:rPr lang="es-ES" sz="900" i="1" dirty="0">
                  <a:latin typeface="Consolas"/>
                  <a:ea typeface="Open Sans"/>
                  <a:cs typeface="Open Sans"/>
                </a:rPr>
                <a:t> </a:t>
              </a:r>
              <a:r>
                <a:rPr lang="es-ES" sz="900" dirty="0">
                  <a:latin typeface="Open Sans"/>
                  <a:ea typeface="Open Sans"/>
                  <a:cs typeface="Open Sans"/>
                </a:rPr>
                <a:t>→ animaciones más ligeras</a:t>
              </a:r>
            </a:p>
            <a:p>
              <a:pPr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Open Sans"/>
                  <a:ea typeface="Open Sans"/>
                  <a:cs typeface="Open Sans"/>
                </a:rPr>
                <a:t>Evita usar </a:t>
              </a:r>
              <a:r>
                <a:rPr lang="es-ES" sz="900" i="1" dirty="0" err="1">
                  <a:latin typeface="Consolas"/>
                  <a:ea typeface="Open Sans"/>
                  <a:cs typeface="Open Sans"/>
                </a:rPr>
                <a:t>width</a:t>
              </a:r>
              <a:r>
                <a:rPr lang="es-ES" sz="900" dirty="0">
                  <a:latin typeface="Open Sans"/>
                  <a:ea typeface="Open Sans"/>
                  <a:cs typeface="Open Sans"/>
                </a:rPr>
                <a:t>, </a:t>
              </a:r>
              <a:r>
                <a:rPr lang="es-ES" sz="900" i="1" dirty="0" err="1">
                  <a:latin typeface="Consolas"/>
                  <a:ea typeface="Open Sans"/>
                  <a:cs typeface="Open Sans"/>
                </a:rPr>
                <a:t>height</a:t>
              </a:r>
              <a:r>
                <a:rPr lang="es-ES" sz="900" dirty="0">
                  <a:latin typeface="Open Sans"/>
                  <a:ea typeface="Open Sans"/>
                  <a:cs typeface="Open Sans"/>
                </a:rPr>
                <a:t>, </a:t>
              </a:r>
              <a:r>
                <a:rPr lang="es-ES" sz="900" i="1" dirty="0">
                  <a:latin typeface="Consolas"/>
                  <a:ea typeface="Open Sans"/>
                  <a:cs typeface="Open Sans"/>
                </a:rPr>
                <a:t>top</a:t>
              </a:r>
              <a:r>
                <a:rPr lang="es-ES" sz="900" dirty="0">
                  <a:latin typeface="Open Sans"/>
                  <a:ea typeface="Open Sans"/>
                  <a:cs typeface="Open Sans"/>
                </a:rPr>
                <a:t>, </a:t>
              </a:r>
              <a:r>
                <a:rPr lang="es-ES" sz="900" i="1" dirty="0" err="1">
                  <a:latin typeface="Consolas"/>
                  <a:ea typeface="Open Sans"/>
                  <a:cs typeface="Open Sans"/>
                </a:rPr>
                <a:t>left</a:t>
              </a:r>
              <a:r>
                <a:rPr lang="es-ES" sz="900" dirty="0">
                  <a:latin typeface="Open Sans"/>
                  <a:ea typeface="Open Sans"/>
                  <a:cs typeface="Open Sans"/>
                </a:rPr>
                <a:t> → fuerzan recálculo del </a:t>
              </a:r>
              <a:r>
                <a:rPr lang="es-ES" sz="900" dirty="0" err="1">
                  <a:latin typeface="Open Sans"/>
                  <a:ea typeface="Open Sans"/>
                  <a:cs typeface="Open Sans"/>
                </a:rPr>
                <a:t>layout</a:t>
              </a:r>
              <a:endParaRPr lang="es-ES" sz="900" dirty="0"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45E435C0-062C-5AA2-E047-413F70418E4A}"/>
                </a:ext>
              </a:extLst>
            </p:cNvPr>
            <p:cNvSpPr txBox="1"/>
            <p:nvPr/>
          </p:nvSpPr>
          <p:spPr>
            <a:xfrm>
              <a:off x="3932068" y="1422534"/>
              <a:ext cx="3163861" cy="5155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72000" tIns="45720" rIns="72000" bIns="45720" rtlCol="0" anchor="ctr" anchorCtr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171450" indent="-171450">
                <a:lnSpc>
                  <a:spcPct val="150000"/>
                </a:lnSpc>
                <a:buBlip>
                  <a:blip r:embed="rId4"/>
                </a:buBlip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👉 </a:t>
              </a:r>
              <a:r>
                <a:rPr lang="es-ES" sz="1100" b="1" dirty="0">
                  <a:latin typeface="Open Sans"/>
                  <a:ea typeface="Open Sans"/>
                  <a:cs typeface="Open Sans"/>
                </a:rPr>
                <a:t>Menos es más</a:t>
              </a:r>
            </a:p>
            <a:p>
              <a:pPr>
                <a:lnSpc>
                  <a:spcPct val="100000"/>
                </a:lnSpc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Anima solo lo que aporta contexto o </a:t>
              </a:r>
              <a:r>
                <a:rPr lang="es-ES" sz="1100" dirty="0" err="1">
                  <a:latin typeface="Open Sans"/>
                  <a:ea typeface="Open Sans"/>
                  <a:cs typeface="Open Sans"/>
                </a:rPr>
                <a:t>feedback</a:t>
              </a:r>
              <a:endParaRPr lang="es-ES" sz="1100" dirty="0">
                <a:solidFill>
                  <a:srgbClr val="000000"/>
                </a:solidFill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0CBFBE94-79EB-9B5C-6B27-C5AC3B47A3C6}"/>
                </a:ext>
              </a:extLst>
            </p:cNvPr>
            <p:cNvSpPr txBox="1"/>
            <p:nvPr/>
          </p:nvSpPr>
          <p:spPr>
            <a:xfrm>
              <a:off x="3932068" y="1984042"/>
              <a:ext cx="3051651" cy="5155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72000" tIns="45720" rIns="72000" bIns="45720" rtlCol="0" anchor="ctr" anchorCtr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171450" indent="-171450">
                <a:lnSpc>
                  <a:spcPct val="150000"/>
                </a:lnSpc>
                <a:buBlip>
                  <a:blip r:embed="rId4"/>
                </a:buBlip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🌊 </a:t>
              </a:r>
              <a:r>
                <a:rPr lang="es-ES" sz="1100" b="1" dirty="0">
                  <a:latin typeface="Open Sans"/>
                  <a:ea typeface="Open Sans"/>
                  <a:cs typeface="Open Sans"/>
                </a:rPr>
                <a:t>Suavidad &gt; Espectacularidad</a:t>
              </a:r>
            </a:p>
            <a:p>
              <a:pPr>
                <a:lnSpc>
                  <a:spcPct val="100000"/>
                </a:lnSpc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Una buena animación acompaña, no distrae</a:t>
              </a:r>
              <a:endParaRPr lang="es-ES" sz="1100" dirty="0">
                <a:solidFill>
                  <a:srgbClr val="000000"/>
                </a:solidFill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9F8BC454-EF7E-5DB5-6371-E5C1E2F165B4}"/>
                </a:ext>
              </a:extLst>
            </p:cNvPr>
            <p:cNvSpPr txBox="1"/>
            <p:nvPr/>
          </p:nvSpPr>
          <p:spPr>
            <a:xfrm>
              <a:off x="3932068" y="3384056"/>
              <a:ext cx="3599878" cy="62324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72000" tIns="45720" rIns="72000" bIns="45720" rtlCol="0" anchor="ctr" anchorCtr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171450" indent="-171450">
                <a:lnSpc>
                  <a:spcPct val="150000"/>
                </a:lnSpc>
                <a:buBlip>
                  <a:blip r:embed="rId4"/>
                </a:buBlip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indent="0">
                <a:buNone/>
              </a:pPr>
              <a:r>
                <a:rPr lang="es-ES" sz="1100" dirty="0">
                  <a:latin typeface="Open Sans"/>
                  <a:ea typeface="Open Sans"/>
                  <a:cs typeface="Open Sans"/>
                </a:rPr>
                <a:t>🫶 </a:t>
              </a:r>
              <a:r>
                <a:rPr lang="es-ES" sz="1100" b="1" dirty="0">
                  <a:latin typeface="Open Sans"/>
                  <a:ea typeface="Open Sans"/>
                  <a:cs typeface="Open Sans"/>
                </a:rPr>
                <a:t>Accesibilidad ante todo</a:t>
              </a:r>
            </a:p>
            <a:p>
              <a:pPr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Open Sans"/>
                  <a:ea typeface="Open Sans"/>
                  <a:cs typeface="Open Sans"/>
                </a:rPr>
                <a:t>Respeta </a:t>
              </a:r>
              <a:r>
                <a:rPr lang="es-ES" sz="900" i="1" dirty="0" err="1">
                  <a:latin typeface="Consolas"/>
                  <a:ea typeface="Open Sans"/>
                  <a:cs typeface="Open Sans"/>
                </a:rPr>
                <a:t>prefers-reduced-motion</a:t>
              </a:r>
              <a:endParaRPr lang="es-ES" sz="900" i="1" dirty="0">
                <a:latin typeface="Consolas"/>
                <a:ea typeface="Open Sans"/>
                <a:cs typeface="Open Sans"/>
              </a:endParaRPr>
            </a:p>
            <a:p>
              <a:pPr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Open Sans"/>
                  <a:ea typeface="Open Sans"/>
                  <a:cs typeface="Open Sans"/>
                </a:rPr>
                <a:t>Evita parpadeos o movimientos bruscos que causen malestar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7152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ángulo 17"/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TextBox 3">
            <a:extLst>
              <a:ext uri="{FF2B5EF4-FFF2-40B4-BE49-F238E27FC236}">
                <a16:creationId xmlns:a16="http://schemas.microsoft.com/office/drawing/2014/main" id="{1916A55C-63C9-E206-A7D7-9611E217D888}"/>
              </a:ext>
            </a:extLst>
          </p:cNvPr>
          <p:cNvSpPr txBox="1"/>
          <p:nvPr/>
        </p:nvSpPr>
        <p:spPr>
          <a:xfrm>
            <a:off x="1580796" y="973043"/>
            <a:ext cx="5982407" cy="1899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 algn="ctr">
              <a:lnSpc>
                <a:spcPct val="200000"/>
              </a:lnSpc>
              <a:buNone/>
            </a:pPr>
            <a:r>
              <a:rPr lang="es-ES" sz="1600" dirty="0"/>
              <a:t>Las animaciones </a:t>
            </a:r>
            <a:r>
              <a:rPr lang="es-ES" sz="1600" b="1" dirty="0">
                <a:solidFill>
                  <a:schemeClr val="bg1"/>
                </a:solidFill>
                <a:highlight>
                  <a:srgbClr val="808080"/>
                </a:highlight>
              </a:rPr>
              <a:t>comunican intención y emoción</a:t>
            </a: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s-ES" sz="1600" dirty="0"/>
              <a:t>Son una parte más del </a:t>
            </a:r>
            <a:r>
              <a:rPr lang="es-ES" sz="1600" b="1" dirty="0">
                <a:solidFill>
                  <a:schemeClr val="bg1"/>
                </a:solidFill>
                <a:highlight>
                  <a:srgbClr val="808080"/>
                </a:highlight>
              </a:rPr>
              <a:t>lenguaje visual</a:t>
            </a:r>
            <a:r>
              <a:rPr lang="es-ES" sz="1600" b="1" dirty="0"/>
              <a:t> </a:t>
            </a:r>
            <a:r>
              <a:rPr lang="es-ES" sz="1600" dirty="0"/>
              <a:t>de la interfaz</a:t>
            </a:r>
            <a:endParaRPr lang="es-ES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es-ES" sz="1600" dirty="0"/>
              <a:t>Combinan </a:t>
            </a:r>
            <a:r>
              <a:rPr lang="es-ES" sz="1600" b="1" dirty="0">
                <a:solidFill>
                  <a:schemeClr val="bg1"/>
                </a:solidFill>
                <a:highlight>
                  <a:srgbClr val="808080"/>
                </a:highlight>
              </a:rPr>
              <a:t>diseño, percepción y física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s-ES" sz="1600" dirty="0"/>
              <a:t>Bien aplicadas, convierten una interacción en una </a:t>
            </a:r>
            <a:r>
              <a:rPr lang="es-ES" sz="1600" b="1" dirty="0">
                <a:solidFill>
                  <a:schemeClr val="bg1"/>
                </a:solidFill>
                <a:highlight>
                  <a:srgbClr val="808080"/>
                </a:highlight>
              </a:rPr>
              <a:t>experiencia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EF7CD3E-4050-1BE1-9425-BE31778DB72C}"/>
              </a:ext>
            </a:extLst>
          </p:cNvPr>
          <p:cNvSpPr txBox="1"/>
          <p:nvPr/>
        </p:nvSpPr>
        <p:spPr>
          <a:xfrm>
            <a:off x="922666" y="3771073"/>
            <a:ext cx="766397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2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  <a:hlinkClick r:id="rId3"/>
              </a:rPr>
              <a:t>cubic-bezier.com</a:t>
            </a: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  <a:hlinkClick r:id="rId4"/>
              </a:rPr>
              <a:t>easings.net</a:t>
            </a:r>
            <a:endParaRPr lang="es-ES" sz="1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  <a:hlinkClick r:id="rId5"/>
              </a:rPr>
              <a:t>easingwizard.com</a:t>
            </a:r>
            <a:endParaRPr lang="es-ES" sz="1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  <a:hlinkClick r:id="rId6"/>
              </a:rPr>
              <a:t>animista.net</a:t>
            </a:r>
            <a:endParaRPr lang="es-ES" sz="1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</a:rPr>
              <a:t>MDN </a:t>
            </a:r>
            <a:r>
              <a:rPr lang="es-ES" sz="1000" dirty="0" err="1">
                <a:latin typeface="Fira Code" panose="020B0509050000020004" pitchFamily="49" charset="0"/>
                <a:ea typeface="Fira Code" panose="020B0509050000020004" pitchFamily="49" charset="0"/>
                <a:hlinkClick r:id="rId7"/>
              </a:rPr>
              <a:t>Animations</a:t>
            </a: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s-ES" sz="1000" dirty="0" err="1">
                <a:latin typeface="Fira Code" panose="020B0509050000020004" pitchFamily="49" charset="0"/>
                <a:ea typeface="Fira Code" panose="020B0509050000020004" pitchFamily="49" charset="0"/>
                <a:hlinkClick r:id="rId8"/>
              </a:rPr>
              <a:t>Transitions</a:t>
            </a: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</a:rPr>
              <a:t> and </a:t>
            </a:r>
            <a:r>
              <a:rPr lang="es-ES" sz="1000" dirty="0" err="1">
                <a:latin typeface="Fira Code" panose="020B0509050000020004" pitchFamily="49" charset="0"/>
                <a:ea typeface="Fira Code" panose="020B0509050000020004" pitchFamily="49" charset="0"/>
                <a:hlinkClick r:id="rId9"/>
              </a:rPr>
              <a:t>Transforms</a:t>
            </a:r>
            <a:endParaRPr lang="es-ES" sz="10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</a:rPr>
              <a:t>Google </a:t>
            </a: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  <a:hlinkClick r:id="rId10"/>
              </a:rPr>
              <a:t>Material </a:t>
            </a:r>
            <a:r>
              <a:rPr lang="es-ES" sz="1000" dirty="0" err="1">
                <a:latin typeface="Fira Code" panose="020B0509050000020004" pitchFamily="49" charset="0"/>
                <a:ea typeface="Fira Code" panose="020B0509050000020004" pitchFamily="49" charset="0"/>
                <a:hlinkClick r:id="rId10"/>
              </a:rPr>
              <a:t>Motion</a:t>
            </a:r>
            <a:r>
              <a:rPr lang="es-ES" sz="1000" dirty="0">
                <a:latin typeface="Fira Code" panose="020B0509050000020004" pitchFamily="49" charset="0"/>
                <a:ea typeface="Fira Code" panose="020B0509050000020004" pitchFamily="49" charset="0"/>
                <a:hlinkClick r:id="rId10"/>
              </a:rPr>
              <a:t> </a:t>
            </a:r>
            <a:r>
              <a:rPr lang="es-ES" sz="1000" dirty="0" err="1">
                <a:latin typeface="Fira Code" panose="020B0509050000020004" pitchFamily="49" charset="0"/>
                <a:ea typeface="Fira Code" panose="020B0509050000020004" pitchFamily="49" charset="0"/>
                <a:hlinkClick r:id="rId10"/>
              </a:rPr>
              <a:t>Guidelines</a:t>
            </a:r>
            <a:endParaRPr lang="es-ES" sz="10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576BE1FA-F442-47AE-3941-3ECA898DFAE4}"/>
              </a:ext>
            </a:extLst>
          </p:cNvPr>
          <p:cNvSpPr txBox="1"/>
          <p:nvPr/>
        </p:nvSpPr>
        <p:spPr>
          <a:xfrm>
            <a:off x="593784" y="3285510"/>
            <a:ext cx="268823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solidFill>
                  <a:srgbClr val="24241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indent="0">
              <a:buNone/>
            </a:pPr>
            <a:r>
              <a:rPr lang="es-ES" sz="1600" b="0" i="0" dirty="0">
                <a:solidFill>
                  <a:srgbClr val="D4D4D4"/>
                </a:solidFill>
                <a:effectLst/>
                <a:latin typeface="-apple-system"/>
              </a:rPr>
              <a:t>📚 </a:t>
            </a:r>
            <a:r>
              <a:rPr lang="es-ES" sz="1600" dirty="0"/>
              <a:t>Recursos recomendados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BCDD1-A119-C8DA-BAC9-134A3AA41D17}"/>
              </a:ext>
            </a:extLst>
          </p:cNvPr>
          <p:cNvSpPr txBox="1">
            <a:spLocks/>
          </p:cNvSpPr>
          <p:nvPr/>
        </p:nvSpPr>
        <p:spPr>
          <a:xfrm>
            <a:off x="593784" y="181683"/>
            <a:ext cx="8321742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-300" baseline="0">
                <a:ln>
                  <a:noFill/>
                </a:ln>
                <a:solidFill>
                  <a:srgbClr val="242415"/>
                </a:solidFill>
                <a:uFillTx/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o Sans Std Medium"/>
                <a:ea typeface="Neo Sans Std Medium"/>
                <a:cs typeface="Neo Sans Std Medium"/>
                <a:sym typeface="Neo Sans Std Medium"/>
              </a:defRPr>
            </a:lvl9pPr>
          </a:lstStyle>
          <a:p>
            <a:pPr hangingPunct="1"/>
            <a:r>
              <a:rPr lang="es-ES" sz="2800" spc="-200" dirty="0"/>
              <a:t>El movimiento como lenguaje de diseño</a:t>
            </a:r>
            <a:endParaRPr lang="en-US" sz="2800" spc="-200" dirty="0"/>
          </a:p>
        </p:txBody>
      </p:sp>
    </p:spTree>
    <p:extLst>
      <p:ext uri="{BB962C8B-B14F-4D97-AF65-F5344CB8AC3E}">
        <p14:creationId xmlns:p14="http://schemas.microsoft.com/office/powerpoint/2010/main" val="33324261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n 5" descr="Imagen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90" y="788750"/>
            <a:ext cx="3810001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ectángulo 6"/>
          <p:cNvSpPr/>
          <p:nvPr/>
        </p:nvSpPr>
        <p:spPr>
          <a:xfrm rot="5400000">
            <a:off x="4426749" y="2036654"/>
            <a:ext cx="252001" cy="3395926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Title 1"/>
          <p:cNvSpPr txBox="1"/>
          <p:nvPr/>
        </p:nvSpPr>
        <p:spPr>
          <a:xfrm>
            <a:off x="2854787" y="3044164"/>
            <a:ext cx="343442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tabLst>
                <a:tab pos="88900" algn="l"/>
              </a:tabLst>
              <a:defRPr sz="4000" spc="-300">
                <a:solidFill>
                  <a:srgbClr val="24241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A por </a:t>
            </a:r>
            <a:r>
              <a:rPr err="1"/>
              <a:t>código</a:t>
            </a:r>
            <a:r>
              <a:t> !!!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ángulo 3"/>
          <p:cNvSpPr/>
          <p:nvPr/>
        </p:nvSpPr>
        <p:spPr>
          <a:xfrm>
            <a:off x="0" y="3443907"/>
            <a:ext cx="9144000" cy="1699593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2" name="Gráfico 10" descr="Gráfico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3" y="765889"/>
            <a:ext cx="4728254" cy="169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áfico 13" descr="Gráfico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92" y="432911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ráfico 15" descr="Gráfico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2" y="378608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ráfico 17" descr="Gráfico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21" y="4333776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ráfico 2" descr="Gráfic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921" y="3800404"/>
            <a:ext cx="360001" cy="36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upo 5"/>
          <p:cNvGrpSpPr/>
          <p:nvPr/>
        </p:nvGrpSpPr>
        <p:grpSpPr>
          <a:xfrm>
            <a:off x="1771311" y="3781414"/>
            <a:ext cx="6298731" cy="918538"/>
            <a:chOff x="0" y="0"/>
            <a:chExt cx="6298730" cy="918537"/>
          </a:xfrm>
        </p:grpSpPr>
        <p:sp>
          <p:nvSpPr>
            <p:cNvPr id="307" name="CuadroTexto 18"/>
            <p:cNvSpPr txBox="1"/>
            <p:nvPr/>
          </p:nvSpPr>
          <p:spPr>
            <a:xfrm>
              <a:off x="2852369" y="0"/>
              <a:ext cx="328259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github.com/lemoncode</a:t>
              </a:r>
            </a:p>
          </p:txBody>
        </p:sp>
        <p:sp>
          <p:nvSpPr>
            <p:cNvPr id="308" name="CuadroTexto 7"/>
            <p:cNvSpPr txBox="1"/>
            <p:nvPr/>
          </p:nvSpPr>
          <p:spPr>
            <a:xfrm>
              <a:off x="0" y="547697"/>
              <a:ext cx="197217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@lemoncoders</a:t>
              </a:r>
            </a:p>
          </p:txBody>
        </p:sp>
        <p:sp>
          <p:nvSpPr>
            <p:cNvPr id="309" name="CuadroTexto 8"/>
            <p:cNvSpPr txBox="1"/>
            <p:nvPr/>
          </p:nvSpPr>
          <p:spPr>
            <a:xfrm>
              <a:off x="2852369" y="543031"/>
              <a:ext cx="344636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facebook.com/lemoncoders</a:t>
              </a:r>
            </a:p>
          </p:txBody>
        </p:sp>
        <p:sp>
          <p:nvSpPr>
            <p:cNvPr id="310" name="CuadroTexto 12"/>
            <p:cNvSpPr txBox="1"/>
            <p:nvPr/>
          </p:nvSpPr>
          <p:spPr>
            <a:xfrm>
              <a:off x="5137" y="14325"/>
              <a:ext cx="202765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lemoncode.net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604</Words>
  <Application>Microsoft Office PowerPoint</Application>
  <PresentationFormat>Presentación en pantalla (16:9)</PresentationFormat>
  <Paragraphs>111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21" baseType="lpstr">
      <vt:lpstr>-apple-system</vt:lpstr>
      <vt:lpstr>Arial</vt:lpstr>
      <vt:lpstr>Calibri</vt:lpstr>
      <vt:lpstr>Consolas</vt:lpstr>
      <vt:lpstr>Dank Mono Regular</vt:lpstr>
      <vt:lpstr>Fira Code</vt:lpstr>
      <vt:lpstr>Neo Sans Std</vt:lpstr>
      <vt:lpstr>Neo Sans Std Light</vt:lpstr>
      <vt:lpstr>Neo Sans Std Medium</vt:lpstr>
      <vt:lpstr>Open Sans</vt:lpstr>
      <vt:lpstr>Opensans</vt:lpstr>
      <vt:lpstr>Wingdings</vt:lpstr>
      <vt:lpstr>Office Theme</vt:lpstr>
      <vt:lpstr>Presentación de PowerPoint</vt:lpstr>
      <vt:lpstr>Microinteracciones: comunicar con movimiento</vt:lpstr>
      <vt:lpstr>Principios del buen movimiento</vt:lpstr>
      <vt:lpstr>Timing Functions: el alma de la animación</vt:lpstr>
      <vt:lpstr>Diseñar con movimiento responsable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qué está hecha la web</dc:title>
  <dc:creator>Javier Calzado</dc:creator>
  <cp:lastModifiedBy>Javier Calzado</cp:lastModifiedBy>
  <cp:revision>9</cp:revision>
  <dcterms:modified xsi:type="dcterms:W3CDTF">2025-11-04T16:40:07Z</dcterms:modified>
</cp:coreProperties>
</file>